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8" r:id="rId2"/>
    <p:sldId id="270" r:id="rId3"/>
    <p:sldId id="267" r:id="rId4"/>
    <p:sldId id="260" r:id="rId5"/>
    <p:sldId id="262" r:id="rId6"/>
    <p:sldId id="266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Глазова Ирина Александровна" initials="ГИА" lastIdx="1" clrIdx="0">
    <p:extLst>
      <p:ext uri="{19B8F6BF-5375-455C-9EA6-DF929625EA0E}">
        <p15:presenceInfo xmlns:p15="http://schemas.microsoft.com/office/powerpoint/2012/main" userId="Глазова Ирина Александров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DCF"/>
    <a:srgbClr val="B7DBA4"/>
    <a:srgbClr val="EFFDED"/>
    <a:srgbClr val="CEE6C1"/>
    <a:srgbClr val="88C86F"/>
    <a:srgbClr val="FFFFFF"/>
    <a:srgbClr val="E1FFEB"/>
    <a:srgbClr val="A0EAD1"/>
    <a:srgbClr val="7EE2C1"/>
    <a:srgbClr val="98E0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4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12" y="108"/>
      </p:cViewPr>
      <p:guideLst>
        <p:guide orient="horz" pos="2183"/>
        <p:guide pos="3863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A047A-8E08-4C72-A9C2-2E33E412BA13}" type="datetimeFigureOut">
              <a:rPr lang="ru-RU" smtClean="0"/>
              <a:t>22.12.2025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886FE9-FD2A-4B70-B629-F52391672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37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886FE9-FD2A-4B70-B629-F5239167265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754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22.12.2025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879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22.12.2025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770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22.12.2025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110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22.12.2025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764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22.12.2025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935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22.12.2025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981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22.12.2025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316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22.12.2025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4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22.12.2025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942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22.12.2025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149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22.12.2025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788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762B4-88F0-4A4B-8112-12A911829286}" type="datetimeFigureOut">
              <a:rPr lang="ru-RU" smtClean="0"/>
              <a:t>22.12.2025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19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slide" Target="slide3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s://roslesinforg.ru/templates_reporting/" TargetMode="External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microsoft.com/office/2007/relationships/hdphoto" Target="../media/hdphoto3.wdp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.pn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microsoft.com/office/2007/relationships/hdphoto" Target="../media/hdphoto4.wdp"/><Relationship Id="rId10" Type="http://schemas.openxmlformats.org/officeDocument/2006/relationships/image" Target="../media/image20.png"/><Relationship Id="rId4" Type="http://schemas.openxmlformats.org/officeDocument/2006/relationships/image" Target="../media/image16.png"/><Relationship Id="rId9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Скругленный прямоугольник 38"/>
          <p:cNvSpPr/>
          <p:nvPr/>
        </p:nvSpPr>
        <p:spPr>
          <a:xfrm>
            <a:off x="-1169" y="-1705"/>
            <a:ext cx="8162925" cy="3238500"/>
          </a:xfrm>
          <a:prstGeom prst="roundRect">
            <a:avLst/>
          </a:prstGeom>
          <a:gradFill flip="none" rotWithShape="1">
            <a:gsLst>
              <a:gs pos="37000">
                <a:srgbClr val="E1FFEB"/>
              </a:gs>
              <a:gs pos="43000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63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 rot="10800000">
            <a:off x="4088920" y="3743864"/>
            <a:ext cx="8103079" cy="3121356"/>
          </a:xfrm>
          <a:prstGeom prst="roundRect">
            <a:avLst/>
          </a:prstGeom>
          <a:gradFill flip="none" rotWithShape="1">
            <a:gsLst>
              <a:gs pos="14872">
                <a:srgbClr val="E1FFEB"/>
              </a:gs>
              <a:gs pos="33801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51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1" y="4304372"/>
            <a:ext cx="1943101" cy="25536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05901" y="1373586"/>
            <a:ext cx="74532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Установка программы </a:t>
            </a:r>
            <a:r>
              <a:rPr lang="en-US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2083" y="0"/>
            <a:ext cx="1779917" cy="18338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79299" y="3380182"/>
            <a:ext cx="7591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был установлен ранее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4572001" y="3841114"/>
            <a:ext cx="2819967" cy="2904743"/>
            <a:chOff x="4563374" y="3931143"/>
            <a:chExt cx="2819967" cy="2904743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99379">
                          <a14:foregroundMark x1="70186" y1="53383" x2="70186" y2="53383"/>
                          <a14:foregroundMark x1="72050" y1="45113" x2="72050" y2="45113"/>
                          <a14:foregroundMark x1="73292" y1="42857" x2="73292" y2="42857"/>
                          <a14:foregroundMark x1="75155" y1="40602" x2="75155" y2="40602"/>
                          <a14:foregroundMark x1="72671" y1="50376" x2="72671" y2="50376"/>
                          <a14:foregroundMark x1="74534" y1="52632" x2="74534" y2="52632"/>
                          <a14:foregroundMark x1="75776" y1="54887" x2="75776" y2="54887"/>
                          <a14:foregroundMark x1="72050" y1="56391" x2="72050" y2="56391"/>
                          <a14:foregroundMark x1="72050" y1="60902" x2="72050" y2="60902"/>
                          <a14:foregroundMark x1="23602" y1="87970" x2="23602" y2="879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823" r="20577" b="756"/>
            <a:stretch/>
          </p:blipFill>
          <p:spPr>
            <a:xfrm>
              <a:off x="4563374" y="3931143"/>
              <a:ext cx="2819967" cy="2904743"/>
            </a:xfrm>
            <a:prstGeom prst="rect">
              <a:avLst/>
            </a:prstGeom>
          </p:spPr>
        </p:pic>
        <p:sp>
          <p:nvSpPr>
            <p:cNvPr id="7" name="Скругленный прямоугольник 6"/>
            <p:cNvSpPr/>
            <p:nvPr/>
          </p:nvSpPr>
          <p:spPr>
            <a:xfrm>
              <a:off x="5860447" y="6137696"/>
              <a:ext cx="1342610" cy="543463"/>
            </a:xfrm>
            <a:prstGeom prst="roundRect">
              <a:avLst/>
            </a:prstGeom>
            <a:solidFill>
              <a:srgbClr val="00878A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01.01.202</a:t>
              </a:r>
              <a:r>
                <a:rPr lang="en-US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58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2083" y="0"/>
            <a:ext cx="1779917" cy="18338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-1" y="4304372"/>
            <a:ext cx="1943101" cy="2553627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 rot="10800000">
            <a:off x="4101858" y="3736644"/>
            <a:ext cx="8103079" cy="3121356"/>
          </a:xfrm>
          <a:prstGeom prst="roundRect">
            <a:avLst/>
          </a:prstGeom>
          <a:gradFill flip="none" rotWithShape="1">
            <a:gsLst>
              <a:gs pos="14872">
                <a:srgbClr val="E1FFEB"/>
              </a:gs>
              <a:gs pos="33801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51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4" name="Скругленный прямоугольник 3">
            <a:hlinkClick r:id="rId5" action="ppaction://hlinksldjump"/>
          </p:cNvPr>
          <p:cNvSpPr/>
          <p:nvPr/>
        </p:nvSpPr>
        <p:spPr>
          <a:xfrm>
            <a:off x="-2" y="0"/>
            <a:ext cx="8162925" cy="3238500"/>
          </a:xfrm>
          <a:prstGeom prst="roundRect">
            <a:avLst/>
          </a:prstGeom>
          <a:gradFill flip="none" rotWithShape="1">
            <a:gsLst>
              <a:gs pos="37000">
                <a:srgbClr val="E1FFEB"/>
              </a:gs>
              <a:gs pos="43000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63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49" y="218821"/>
            <a:ext cx="4431671" cy="1190356"/>
          </a:xfrm>
        </p:spPr>
        <p:txBody>
          <a:bodyPr/>
          <a:lstStyle/>
          <a:p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Оглавление</a:t>
            </a:r>
          </a:p>
        </p:txBody>
      </p:sp>
      <p:sp>
        <p:nvSpPr>
          <p:cNvPr id="8" name="Блок-схема: альтернативный процесс 7">
            <a:hlinkClick r:id="rId5" action="ppaction://hlinksldjump"/>
          </p:cNvPr>
          <p:cNvSpPr/>
          <p:nvPr/>
        </p:nvSpPr>
        <p:spPr>
          <a:xfrm>
            <a:off x="685800" y="1548353"/>
            <a:ext cx="5446713" cy="4509548"/>
          </a:xfrm>
          <a:prstGeom prst="flowChartAlternateProcess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>
            <a:hlinkClick r:id="rId5" action="ppaction://hlinksldjump"/>
          </p:cNvPr>
          <p:cNvSpPr/>
          <p:nvPr/>
        </p:nvSpPr>
        <p:spPr>
          <a:xfrm>
            <a:off x="1051521" y="1988597"/>
            <a:ext cx="4100782" cy="1476916"/>
          </a:xfrm>
          <a:prstGeom prst="roundRect">
            <a:avLst/>
          </a:prstGeom>
          <a:solidFill>
            <a:srgbClr val="0087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Установка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ее составляющих</a:t>
            </a:r>
          </a:p>
        </p:txBody>
      </p:sp>
      <p:sp>
        <p:nvSpPr>
          <p:cNvPr id="9" name="Скругленный прямоугольник 8">
            <a:hlinkClick r:id="rId5" action="ppaction://hlinksldjump"/>
          </p:cNvPr>
          <p:cNvSpPr/>
          <p:nvPr/>
        </p:nvSpPr>
        <p:spPr>
          <a:xfrm>
            <a:off x="1051521" y="4169701"/>
            <a:ext cx="4100782" cy="1466223"/>
          </a:xfrm>
          <a:prstGeom prst="roundRect">
            <a:avLst/>
          </a:prstGeom>
          <a:solidFill>
            <a:srgbClr val="0087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Настройка программы для ОИВ 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лесничеств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трелка вправо 10">
            <a:hlinkClick r:id="rId6" action="ppaction://hlinksldjump"/>
          </p:cNvPr>
          <p:cNvSpPr/>
          <p:nvPr/>
        </p:nvSpPr>
        <p:spPr>
          <a:xfrm>
            <a:off x="5142328" y="4073509"/>
            <a:ext cx="874955" cy="1700819"/>
          </a:xfrm>
          <a:prstGeom prst="rightArrow">
            <a:avLst>
              <a:gd name="adj1" fmla="val 43611"/>
              <a:gd name="adj2" fmla="val 87748"/>
            </a:avLst>
          </a:prstGeom>
          <a:gradFill flip="none" rotWithShape="1">
            <a:gsLst>
              <a:gs pos="0">
                <a:srgbClr val="00878A"/>
              </a:gs>
              <a:gs pos="50000">
                <a:srgbClr val="00878A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>
            <a:hlinkClick r:id="rId5" action="ppaction://hlinksldjump"/>
          </p:cNvPr>
          <p:cNvSpPr/>
          <p:nvPr/>
        </p:nvSpPr>
        <p:spPr>
          <a:xfrm>
            <a:off x="5152303" y="1901069"/>
            <a:ext cx="855007" cy="1700819"/>
          </a:xfrm>
          <a:prstGeom prst="rightArrow">
            <a:avLst>
              <a:gd name="adj1" fmla="val 43611"/>
              <a:gd name="adj2" fmla="val 87748"/>
            </a:avLst>
          </a:prstGeom>
          <a:gradFill flip="none" rotWithShape="1">
            <a:gsLst>
              <a:gs pos="0">
                <a:srgbClr val="00878A"/>
              </a:gs>
              <a:gs pos="50000">
                <a:srgbClr val="00878A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826" y="3579641"/>
            <a:ext cx="3372164" cy="3123297"/>
          </a:xfrm>
          <a:prstGeom prst="rect">
            <a:avLst/>
          </a:prstGeom>
        </p:spPr>
      </p:pic>
      <p:sp>
        <p:nvSpPr>
          <p:cNvPr id="14" name="Блок-схема: альтернативный процесс 13">
            <a:hlinkClick r:id="rId5" action="ppaction://hlinksldjump"/>
          </p:cNvPr>
          <p:cNvSpPr/>
          <p:nvPr/>
        </p:nvSpPr>
        <p:spPr>
          <a:xfrm>
            <a:off x="971549" y="6234606"/>
            <a:ext cx="4965762" cy="446687"/>
          </a:xfrm>
          <a:prstGeom prst="flowChartAlternateProcess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перехода по кнопке необходимо запустить презентацию по кнопке </a:t>
            </a:r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F5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08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 rot="10800000">
            <a:off x="4085275" y="3618325"/>
            <a:ext cx="8162925" cy="3238500"/>
          </a:xfrm>
          <a:prstGeom prst="roundRect">
            <a:avLst/>
          </a:prstGeom>
          <a:gradFill flip="none" rotWithShape="1">
            <a:gsLst>
              <a:gs pos="14872">
                <a:srgbClr val="E1FFEB"/>
              </a:gs>
              <a:gs pos="33801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51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-2" y="0"/>
            <a:ext cx="8162925" cy="3238500"/>
          </a:xfrm>
          <a:prstGeom prst="roundRect">
            <a:avLst/>
          </a:prstGeom>
          <a:gradFill flip="none" rotWithShape="1">
            <a:gsLst>
              <a:gs pos="37000">
                <a:srgbClr val="E1FFEB"/>
              </a:gs>
              <a:gs pos="43000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63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-2" y="-4303"/>
            <a:ext cx="9172577" cy="1450588"/>
            <a:chOff x="-1" y="-1"/>
            <a:chExt cx="6048375" cy="1371601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285749" y="322602"/>
              <a:ext cx="5762625" cy="1048998"/>
            </a:xfrm>
            <a:prstGeom prst="roundRect">
              <a:avLst/>
            </a:prstGeom>
            <a:solidFill>
              <a:srgbClr val="CEE6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-1" y="-1"/>
              <a:ext cx="5876925" cy="1217210"/>
            </a:xfrm>
            <a:prstGeom prst="roundRect">
              <a:avLst/>
            </a:prstGeom>
            <a:solidFill>
              <a:srgbClr val="88C8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3200" spc="3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Установка </a:t>
              </a:r>
              <a:r>
                <a:rPr lang="ru-RU" sz="3200" spc="3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программы </a:t>
              </a:r>
              <a:r>
                <a:rPr lang="en-US" sz="3200" spc="300" dirty="0" err="1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PPP_LesFond</a:t>
              </a:r>
              <a:r>
                <a:rPr lang="ru-RU" sz="3200" spc="3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и ее составляющих</a:t>
              </a:r>
              <a:endParaRPr lang="ru-RU" sz="3200" spc="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dirty="0"/>
            </a:p>
          </p:txBody>
        </p:sp>
      </p:grpSp>
      <p:sp>
        <p:nvSpPr>
          <p:cNvPr id="12" name="Скругленный прямоугольник 11"/>
          <p:cNvSpPr/>
          <p:nvPr/>
        </p:nvSpPr>
        <p:spPr>
          <a:xfrm>
            <a:off x="273434" y="1835179"/>
            <a:ext cx="6881192" cy="1008345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сайта ФГБУ «</a:t>
            </a:r>
            <a:r>
              <a:rPr lang="ru-RU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Рослесинфорг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 разделе ШАБЛОНЫ ФОРМ ОТЧЕТНОСТИ скачайте архив с программой </a:t>
            </a:r>
            <a:r>
              <a:rPr lang="en-US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Архив необходимо разархивировать. Папку «</a:t>
            </a:r>
            <a:r>
              <a:rPr lang="en-US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установите в корень рабочего диска (например, диска С). 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9208" y="0"/>
            <a:ext cx="822792" cy="847725"/>
          </a:xfrm>
          <a:prstGeom prst="rect">
            <a:avLst/>
          </a:prstGeom>
        </p:spPr>
      </p:pic>
      <p:sp>
        <p:nvSpPr>
          <p:cNvPr id="18" name="Скругленный прямоугольник 17"/>
          <p:cNvSpPr/>
          <p:nvPr/>
        </p:nvSpPr>
        <p:spPr>
          <a:xfrm>
            <a:off x="1829050" y="3161503"/>
            <a:ext cx="3826955" cy="528312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https://roslesinforg.ru/templates_reporting/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01931" y="4032332"/>
            <a:ext cx="6881192" cy="909184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корне рабочего диска (например, диска С) создайте папку 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LesFond26_11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где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-отчетный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на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01.01.202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11-это категория земель лесного фонда.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417" b="100000" l="62585" r="100000">
                        <a14:backgroundMark x1="42177" y1="71528" x2="41497" y2="84722"/>
                        <a14:backgroundMark x1="41497" y1="84722" x2="80952" y2="84722"/>
                        <a14:backgroundMark x1="80952" y1="84722" x2="79592" y2="69444"/>
                        <a14:backgroundMark x1="79592" y1="68750" x2="42177" y2="70139"/>
                        <a14:backgroundMark x1="42177" y1="70139" x2="42177" y2="75694"/>
                        <a14:backgroundMark x1="29932" y1="47222" x2="21088" y2="36806"/>
                        <a14:backgroundMark x1="21088" y1="36806" x2="17687" y2="38194"/>
                        <a14:backgroundMark x1="17007" y1="38194" x2="9524" y2="31944"/>
                        <a14:backgroundMark x1="10204" y1="35417" x2="4762" y2="548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6592" y="5516783"/>
            <a:ext cx="1400370" cy="1371791"/>
          </a:xfrm>
          <a:prstGeom prst="rect">
            <a:avLst/>
          </a:prstGeom>
        </p:spPr>
      </p:pic>
      <p:grpSp>
        <p:nvGrpSpPr>
          <p:cNvPr id="37" name="Группа 36"/>
          <p:cNvGrpSpPr/>
          <p:nvPr/>
        </p:nvGrpSpPr>
        <p:grpSpPr>
          <a:xfrm>
            <a:off x="6059654" y="5348765"/>
            <a:ext cx="1763618" cy="1727626"/>
            <a:chOff x="6713632" y="5338865"/>
            <a:chExt cx="1763618" cy="1727626"/>
          </a:xfrm>
        </p:grpSpPr>
        <p:pic>
          <p:nvPicPr>
            <p:cNvPr id="35" name="Рисунок 34"/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>
                          <a14:foregroundMark x1="43537" y1="70833" x2="42857" y2="77778"/>
                          <a14:foregroundMark x1="44898" y1="70833" x2="68707" y2="70139"/>
                          <a14:foregroundMark x1="68707" y1="70139" x2="82313" y2="70833"/>
                          <a14:foregroundMark x1="42177" y1="71528" x2="41497" y2="82639"/>
                          <a14:foregroundMark x1="41497" y1="81944" x2="82993" y2="84722"/>
                          <a14:foregroundMark x1="80272" y1="80556" x2="78912" y2="73611"/>
                          <a14:foregroundMark x1="76871" y1="74306" x2="55782" y2="75694"/>
                          <a14:foregroundMark x1="64626" y1="72222" x2="54422" y2="72917"/>
                          <a14:foregroundMark x1="53741" y1="70139" x2="48299" y2="73611"/>
                          <a14:foregroundMark x1="48299" y1="72222" x2="44218" y2="77083"/>
                          <a14:foregroundMark x1="44218" y1="72222" x2="43537" y2="75694"/>
                          <a14:foregroundMark x1="43537" y1="70139" x2="42177" y2="75000"/>
                          <a14:foregroundMark x1="41497" y1="59028" x2="41497" y2="59028"/>
                          <a14:foregroundMark x1="25850" y1="47917" x2="25850" y2="44444"/>
                          <a14:foregroundMark x1="20408" y1="45833" x2="20408" y2="45833"/>
                          <a14:foregroundMark x1="34694" y1="62500" x2="34694" y2="62500"/>
                          <a14:foregroundMark x1="42177" y1="44444" x2="42177" y2="44444"/>
                          <a14:foregroundMark x1="57143" y1="43750" x2="57143" y2="4375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3632" y="5338865"/>
              <a:ext cx="1763618" cy="1727626"/>
            </a:xfrm>
            <a:prstGeom prst="rect">
              <a:avLst/>
            </a:prstGeom>
          </p:spPr>
        </p:pic>
        <p:sp>
          <p:nvSpPr>
            <p:cNvPr id="36" name="Блок-схема: знак завершения 35"/>
            <p:cNvSpPr/>
            <p:nvPr/>
          </p:nvSpPr>
          <p:spPr>
            <a:xfrm>
              <a:off x="7237288" y="6509270"/>
              <a:ext cx="1142633" cy="300925"/>
            </a:xfrm>
            <a:prstGeom prst="flowChartTermina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Важно!</a:t>
              </a:r>
              <a:endPara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8293776" y="4019213"/>
            <a:ext cx="2832680" cy="935421"/>
            <a:chOff x="7800976" y="4138012"/>
            <a:chExt cx="3892854" cy="992118"/>
          </a:xfrm>
        </p:grpSpPr>
        <p:pic>
          <p:nvPicPr>
            <p:cNvPr id="19" name="Рисунок 18"/>
            <p:cNvPicPr>
              <a:picLocks noChangeAspect="1"/>
            </p:cNvPicPr>
            <p:nvPr/>
          </p:nvPicPr>
          <p:blipFill rotWithShape="1">
            <a:blip r:embed="rId7"/>
            <a:srcRect l="25239" t="12715"/>
            <a:stretch/>
          </p:blipFill>
          <p:spPr>
            <a:xfrm>
              <a:off x="7800976" y="4138520"/>
              <a:ext cx="3892854" cy="99161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38" name="Прямоугольник 37"/>
            <p:cNvSpPr/>
            <p:nvPr/>
          </p:nvSpPr>
          <p:spPr>
            <a:xfrm>
              <a:off x="7800976" y="4138012"/>
              <a:ext cx="3892854" cy="319705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8"/>
          <a:srcRect r="26903"/>
          <a:stretch/>
        </p:blipFill>
        <p:spPr>
          <a:xfrm>
            <a:off x="8293776" y="1821422"/>
            <a:ext cx="2434675" cy="94309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9" name="Прямоугольник 38"/>
          <p:cNvSpPr/>
          <p:nvPr/>
        </p:nvSpPr>
        <p:spPr>
          <a:xfrm>
            <a:off x="8282304" y="1801176"/>
            <a:ext cx="2429521" cy="31970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\</a:t>
            </a:r>
            <a:endParaRPr lang="ru-RU" dirty="0"/>
          </a:p>
        </p:txBody>
      </p:sp>
      <p:sp>
        <p:nvSpPr>
          <p:cNvPr id="31" name="Блок-схема: знак завершения 30"/>
          <p:cNvSpPr/>
          <p:nvPr/>
        </p:nvSpPr>
        <p:spPr>
          <a:xfrm>
            <a:off x="301931" y="5420194"/>
            <a:ext cx="6082162" cy="1069259"/>
          </a:xfrm>
          <a:prstGeom prst="flowChartTermina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</a:p>
          <a:p>
            <a:pPr algn="ctr"/>
            <a:r>
              <a:rPr lang="ru-RU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СТРОГО СОБЛЮДАТЬ НАЗВАНИЯ ПАПОК. ПРИ ДОБАВЛЕНИИ СТОРОННИХ СИМВОЛОВ, ПОДКАТАЛОГОВ И ЗНАКОВ ПРОГРАММА РАБОТАТЬ НЕ БУДЕТ.</a:t>
            </a:r>
            <a:endParaRPr lang="ru-RU" sz="1400" dirty="0">
              <a:solidFill>
                <a:srgbClr val="C0000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7146750" y="1893620"/>
            <a:ext cx="495090" cy="874683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 rot="10800000">
            <a:off x="5647159" y="3076142"/>
            <a:ext cx="485354" cy="778742"/>
          </a:xfrm>
          <a:prstGeom prst="rightArrow">
            <a:avLst>
              <a:gd name="adj1" fmla="val 0"/>
              <a:gd name="adj2" fmla="val 86568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>
            <a:off x="1333960" y="3078023"/>
            <a:ext cx="495090" cy="797844"/>
          </a:xfrm>
          <a:prstGeom prst="rightArrow">
            <a:avLst>
              <a:gd name="adj1" fmla="val 0"/>
              <a:gd name="adj2" fmla="val 86568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>
            <a:off x="7160408" y="4056897"/>
            <a:ext cx="495090" cy="874683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99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9458" y="18716"/>
            <a:ext cx="12200141" cy="6818534"/>
            <a:chOff x="-20858" y="-28379"/>
            <a:chExt cx="12200141" cy="6818534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-20858" y="-28379"/>
              <a:ext cx="8162925" cy="3238500"/>
            </a:xfrm>
            <a:prstGeom prst="roundRect">
              <a:avLst/>
            </a:prstGeom>
            <a:gradFill flip="none" rotWithShape="1">
              <a:gsLst>
                <a:gs pos="37000">
                  <a:srgbClr val="E1FFEB"/>
                </a:gs>
                <a:gs pos="43000">
                  <a:srgbClr val="F0FAF2"/>
                </a:gs>
                <a:gs pos="0">
                  <a:schemeClr val="accent6">
                    <a:lumMod val="54000"/>
                    <a:lumOff val="46000"/>
                  </a:schemeClr>
                </a:gs>
                <a:gs pos="63000">
                  <a:srgbClr val="FFFFFF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spc="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 rot="10800000">
              <a:off x="4016358" y="3551655"/>
              <a:ext cx="8162925" cy="3238500"/>
            </a:xfrm>
            <a:prstGeom prst="roundRect">
              <a:avLst/>
            </a:prstGeom>
            <a:gradFill flip="none" rotWithShape="1">
              <a:gsLst>
                <a:gs pos="14872">
                  <a:srgbClr val="E1FFEB"/>
                </a:gs>
                <a:gs pos="33801">
                  <a:srgbClr val="F0FAF2"/>
                </a:gs>
                <a:gs pos="0">
                  <a:schemeClr val="accent6">
                    <a:lumMod val="54000"/>
                    <a:lumOff val="46000"/>
                  </a:schemeClr>
                </a:gs>
                <a:gs pos="51000">
                  <a:srgbClr val="FFFFFF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spc="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</p:grp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2" y="5083453"/>
            <a:ext cx="1644200" cy="1774547"/>
          </a:xfrm>
          <a:prstGeom prst="rect">
            <a:avLst/>
          </a:prstGeom>
        </p:spPr>
      </p:pic>
      <p:grpSp>
        <p:nvGrpSpPr>
          <p:cNvPr id="11" name="Группа 10"/>
          <p:cNvGrpSpPr/>
          <p:nvPr/>
        </p:nvGrpSpPr>
        <p:grpSpPr>
          <a:xfrm>
            <a:off x="-3" y="10398"/>
            <a:ext cx="9172577" cy="1458901"/>
            <a:chOff x="-1" y="-7861"/>
            <a:chExt cx="6048375" cy="1379461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285749" y="322602"/>
              <a:ext cx="5762625" cy="1048998"/>
            </a:xfrm>
            <a:prstGeom prst="roundRect">
              <a:avLst/>
            </a:prstGeom>
            <a:solidFill>
              <a:srgbClr val="CEE6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-1" y="-7861"/>
              <a:ext cx="5876925" cy="1217210"/>
            </a:xfrm>
            <a:prstGeom prst="roundRect">
              <a:avLst/>
            </a:prstGeom>
            <a:solidFill>
              <a:srgbClr val="88C8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3200" spc="3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Установка программы </a:t>
              </a:r>
              <a:r>
                <a:rPr lang="en-US" sz="3200" spc="300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PPP_LesFond</a:t>
              </a:r>
              <a:r>
                <a:rPr lang="ru-RU" sz="3200" spc="3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и ее </a:t>
              </a:r>
              <a:r>
                <a:rPr lang="ru-RU" sz="3200" spc="3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составляющих</a:t>
              </a:r>
              <a:endParaRPr lang="ru-RU" sz="3200" spc="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22983" y="0"/>
            <a:ext cx="869017" cy="895350"/>
          </a:xfrm>
          <a:prstGeom prst="rect">
            <a:avLst/>
          </a:prstGeom>
        </p:spPr>
      </p:pic>
      <p:grpSp>
        <p:nvGrpSpPr>
          <p:cNvPr id="15" name="Группа 14"/>
          <p:cNvGrpSpPr/>
          <p:nvPr/>
        </p:nvGrpSpPr>
        <p:grpSpPr>
          <a:xfrm>
            <a:off x="10203046" y="5276172"/>
            <a:ext cx="1758968" cy="1644946"/>
            <a:chOff x="6713632" y="5338865"/>
            <a:chExt cx="1763618" cy="1727626"/>
          </a:xfrm>
        </p:grpSpPr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>
                          <a14:foregroundMark x1="43537" y1="70833" x2="42857" y2="77778"/>
                          <a14:foregroundMark x1="44898" y1="70833" x2="68707" y2="70139"/>
                          <a14:foregroundMark x1="68707" y1="70139" x2="82313" y2="70833"/>
                          <a14:foregroundMark x1="42177" y1="71528" x2="41497" y2="82639"/>
                          <a14:foregroundMark x1="41497" y1="81944" x2="82993" y2="84722"/>
                          <a14:foregroundMark x1="80272" y1="80556" x2="78912" y2="73611"/>
                          <a14:foregroundMark x1="76871" y1="74306" x2="55782" y2="75694"/>
                          <a14:foregroundMark x1="64626" y1="72222" x2="54422" y2="72917"/>
                          <a14:foregroundMark x1="53741" y1="70139" x2="48299" y2="73611"/>
                          <a14:foregroundMark x1="48299" y1="72222" x2="44218" y2="77083"/>
                          <a14:foregroundMark x1="44218" y1="72222" x2="43537" y2="75694"/>
                          <a14:foregroundMark x1="43537" y1="70139" x2="42177" y2="75000"/>
                          <a14:foregroundMark x1="41497" y1="59028" x2="41497" y2="59028"/>
                          <a14:foregroundMark x1="25850" y1="47917" x2="25850" y2="44444"/>
                          <a14:foregroundMark x1="20408" y1="45833" x2="20408" y2="45833"/>
                          <a14:foregroundMark x1="34694" y1="62500" x2="34694" y2="62500"/>
                          <a14:foregroundMark x1="42177" y1="44444" x2="42177" y2="44444"/>
                          <a14:foregroundMark x1="57143" y1="43750" x2="57143" y2="4375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3632" y="5338865"/>
              <a:ext cx="1763618" cy="1727626"/>
            </a:xfrm>
            <a:prstGeom prst="rect">
              <a:avLst/>
            </a:prstGeom>
          </p:spPr>
        </p:pic>
        <p:sp>
          <p:nvSpPr>
            <p:cNvPr id="17" name="Блок-схема: знак завершения 16"/>
            <p:cNvSpPr/>
            <p:nvPr/>
          </p:nvSpPr>
          <p:spPr>
            <a:xfrm>
              <a:off x="7237288" y="6509270"/>
              <a:ext cx="1142633" cy="300925"/>
            </a:xfrm>
            <a:prstGeom prst="flowChartTermina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Важно!</a:t>
              </a:r>
              <a:endPara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8" name="Скругленный прямоугольник 17"/>
          <p:cNvSpPr/>
          <p:nvPr/>
        </p:nvSpPr>
        <p:spPr>
          <a:xfrm>
            <a:off x="433347" y="1694324"/>
            <a:ext cx="6623727" cy="1101777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папку «</a:t>
            </a:r>
            <a:r>
              <a:rPr lang="en-US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_11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скопируйте ранее направленный справочник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NSI26_11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Справочник 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NSI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_11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получить у ОИВ. Также справочник размещается на сайте ФГБУ «</a:t>
            </a:r>
            <a:r>
              <a:rPr lang="ru-RU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Рослесинфорг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 разделе «Шаблоны форм отчетности».</a:t>
            </a:r>
          </a:p>
          <a:p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Блок-схема: знак завершения 18"/>
          <p:cNvSpPr/>
          <p:nvPr/>
        </p:nvSpPr>
        <p:spPr>
          <a:xfrm>
            <a:off x="4230933" y="4755101"/>
            <a:ext cx="6619291" cy="1381286"/>
          </a:xfrm>
          <a:prstGeom prst="flowChartTermina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 РАБОТЕ С ПАПКАМИ УБЕДИТЕСЬ, ЧТО ПУТЬ В АДРЕСНОЙ СТРОКЕ УКАЗАН ПРАВИЛЬНО. ПРИ ДОБАВЛЕНИИ ДОПОЛНИТЕЛЬНЫХ ПОДКАТАЛОГОВ ПРОГРАММА РАБОТАТЬ НЕ БУДЕТ! </a:t>
            </a:r>
          </a:p>
          <a:p>
            <a:pPr algn="ctr"/>
            <a:r>
              <a:rPr lang="ru-RU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 УСТАНОВКЕ ПРОГРАММЫ НА «РАБОЧИЙ СТОЛ» ПРОГРАММА РАБОТАТЬ НЕ БУДЕТ!</a:t>
            </a:r>
            <a:endParaRPr lang="ru-RU" sz="1400" dirty="0">
              <a:solidFill>
                <a:srgbClr val="C0000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33347" y="3093264"/>
            <a:ext cx="6617309" cy="1444436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ОИВ и лесничеств, которые ведут базы по другим категориям земель в корне рабочего диска (например, диска С) вручную создайте папки: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LesFond26_21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– земли обороны и безопасности;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LesFond26_31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– городские леса;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LesFond26_41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– ООПТ;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LesFond26_51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иные категории земель.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43364" y="4755101"/>
            <a:ext cx="3194622" cy="1233301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Справочники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NSI26_X1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скопировать с официального сайта ФГБУ «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Рослесинфорг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 разделе «Шаблоны форм отчетности» (ссылку см. слайд №2).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Стрелка вправо 30"/>
          <p:cNvSpPr/>
          <p:nvPr/>
        </p:nvSpPr>
        <p:spPr>
          <a:xfrm>
            <a:off x="7045488" y="3245620"/>
            <a:ext cx="495090" cy="1071757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>
            <a:off x="7046611" y="1735711"/>
            <a:ext cx="495090" cy="1071757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3" name="Группа 32"/>
          <p:cNvGrpSpPr/>
          <p:nvPr/>
        </p:nvGrpSpPr>
        <p:grpSpPr>
          <a:xfrm>
            <a:off x="7949266" y="1772672"/>
            <a:ext cx="2900958" cy="876300"/>
            <a:chOff x="8229392" y="2934830"/>
            <a:chExt cx="2705100" cy="876300"/>
          </a:xfrm>
        </p:grpSpPr>
        <p:pic>
          <p:nvPicPr>
            <p:cNvPr id="34" name="Рисунок 3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229392" y="2934830"/>
              <a:ext cx="2705100" cy="876300"/>
            </a:xfrm>
            <a:prstGeom prst="rect">
              <a:avLst/>
            </a:prstGeom>
          </p:spPr>
        </p:pic>
        <p:sp>
          <p:nvSpPr>
            <p:cNvPr id="35" name="Прямоугольник 34"/>
            <p:cNvSpPr/>
            <p:nvPr/>
          </p:nvSpPr>
          <p:spPr>
            <a:xfrm>
              <a:off x="9318111" y="3520804"/>
              <a:ext cx="966858" cy="256270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7949266" y="3009752"/>
            <a:ext cx="2886075" cy="1666875"/>
            <a:chOff x="7980928" y="1536176"/>
            <a:chExt cx="2886075" cy="1666875"/>
          </a:xfrm>
        </p:grpSpPr>
        <p:pic>
          <p:nvPicPr>
            <p:cNvPr id="37" name="Рисунок 3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980928" y="1536176"/>
              <a:ext cx="2886075" cy="1666875"/>
            </a:xfrm>
            <a:prstGeom prst="rect">
              <a:avLst/>
            </a:prstGeom>
          </p:spPr>
        </p:pic>
        <p:sp>
          <p:nvSpPr>
            <p:cNvPr id="38" name="Прямоугольник 37"/>
            <p:cNvSpPr/>
            <p:nvPr/>
          </p:nvSpPr>
          <p:spPr>
            <a:xfrm>
              <a:off x="9225323" y="2358385"/>
              <a:ext cx="943107" cy="753160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00926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Скругленный прямоугольник 35"/>
          <p:cNvSpPr/>
          <p:nvPr/>
        </p:nvSpPr>
        <p:spPr>
          <a:xfrm rot="10800000">
            <a:off x="4085275" y="3618325"/>
            <a:ext cx="8162925" cy="3238500"/>
          </a:xfrm>
          <a:prstGeom prst="roundRect">
            <a:avLst/>
          </a:prstGeom>
          <a:gradFill flip="none" rotWithShape="1">
            <a:gsLst>
              <a:gs pos="14872">
                <a:srgbClr val="E1FFEB"/>
              </a:gs>
              <a:gs pos="33801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51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-2" y="0"/>
            <a:ext cx="8162925" cy="3238500"/>
          </a:xfrm>
          <a:prstGeom prst="roundRect">
            <a:avLst/>
          </a:prstGeom>
          <a:gradFill flip="none" rotWithShape="1">
            <a:gsLst>
              <a:gs pos="37000">
                <a:srgbClr val="E1FFEB"/>
              </a:gs>
              <a:gs pos="43000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63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2" y="4468483"/>
            <a:ext cx="2191109" cy="238951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22983" y="0"/>
            <a:ext cx="869017" cy="895350"/>
          </a:xfrm>
          <a:prstGeom prst="rect">
            <a:avLst/>
          </a:prstGeom>
        </p:spPr>
      </p:pic>
      <p:grpSp>
        <p:nvGrpSpPr>
          <p:cNvPr id="16" name="Группа 15"/>
          <p:cNvGrpSpPr/>
          <p:nvPr/>
        </p:nvGrpSpPr>
        <p:grpSpPr>
          <a:xfrm>
            <a:off x="0" y="-2960"/>
            <a:ext cx="9172577" cy="1450588"/>
            <a:chOff x="-1" y="-1"/>
            <a:chExt cx="6048375" cy="1371601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285749" y="322602"/>
              <a:ext cx="5762625" cy="1048998"/>
            </a:xfrm>
            <a:prstGeom prst="roundRect">
              <a:avLst/>
            </a:prstGeom>
            <a:solidFill>
              <a:srgbClr val="CEE6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-1" y="-1"/>
              <a:ext cx="5876925" cy="1217210"/>
            </a:xfrm>
            <a:prstGeom prst="roundRect">
              <a:avLst/>
            </a:prstGeom>
            <a:solidFill>
              <a:srgbClr val="88C8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3200" spc="3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Настройка и первый запуск для ОИВ и лесничеств</a:t>
              </a:r>
              <a:endParaRPr lang="ru-RU" sz="3200" spc="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9" name="Скругленный прямоугольник 18"/>
          <p:cNvSpPr/>
          <p:nvPr/>
        </p:nvSpPr>
        <p:spPr>
          <a:xfrm>
            <a:off x="321206" y="1866460"/>
            <a:ext cx="5271784" cy="1087755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Старт программы:</a:t>
            </a:r>
          </a:p>
          <a:p>
            <a:pPr marL="342900" indent="-342900">
              <a:buFont typeface="+mj-lt"/>
              <a:buAutoNum type="alphaLcParenR"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папки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:\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\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VFP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\» 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стартаните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программу двойным кликом мыши по файлу «</a:t>
            </a:r>
            <a:r>
              <a:rPr lang="en-US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342900" indent="-342900">
              <a:buFont typeface="+mj-lt"/>
              <a:buAutoNum type="alphaLcParenR"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открывшемся окне выберете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год.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689" b="9961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869" y="5556284"/>
            <a:ext cx="225023" cy="207245"/>
          </a:xfrm>
          <a:prstGeom prst="rect">
            <a:avLst/>
          </a:prstGeom>
        </p:spPr>
      </p:pic>
      <p:sp>
        <p:nvSpPr>
          <p:cNvPr id="27" name="Скругленный прямоугольник 26"/>
          <p:cNvSpPr/>
          <p:nvPr/>
        </p:nvSpPr>
        <p:spPr>
          <a:xfrm>
            <a:off x="6760347" y="1884032"/>
            <a:ext cx="4637656" cy="1052609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главном меню выберете вкладку «Настройка», «Настройка на Субъект и лесничества». Зафиксируйте субъект. При работе на уровне лесничества выберете обрабатываемое лесничество и зафиксируйте его. 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334346" y="3479972"/>
            <a:ext cx="2915403" cy="2658379"/>
            <a:chOff x="321206" y="3745858"/>
            <a:chExt cx="2915403" cy="2566544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21206" y="3756350"/>
              <a:ext cx="2915403" cy="255605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31" name="Прямоугольник 30"/>
            <p:cNvSpPr/>
            <p:nvPr/>
          </p:nvSpPr>
          <p:spPr>
            <a:xfrm>
              <a:off x="321641" y="3745858"/>
              <a:ext cx="2914968" cy="213626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7042640" y="4300774"/>
            <a:ext cx="3053917" cy="1826299"/>
            <a:chOff x="7042641" y="4427852"/>
            <a:chExt cx="3481752" cy="2069663"/>
          </a:xfrm>
        </p:grpSpPr>
        <p:pic>
          <p:nvPicPr>
            <p:cNvPr id="29" name="Рисунок 2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042641" y="4427852"/>
              <a:ext cx="3481752" cy="206966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1" name="Прямоугольник 20"/>
            <p:cNvSpPr/>
            <p:nvPr/>
          </p:nvSpPr>
          <p:spPr>
            <a:xfrm>
              <a:off x="7117660" y="4980388"/>
              <a:ext cx="1199863" cy="207074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2" name="Рисунок 31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2689" b="99616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68649" y="5980589"/>
              <a:ext cx="225023" cy="207245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24" name="Прямоугольник 23"/>
          <p:cNvSpPr/>
          <p:nvPr/>
        </p:nvSpPr>
        <p:spPr>
          <a:xfrm>
            <a:off x="599318" y="5411916"/>
            <a:ext cx="1289861" cy="18912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 rot="5400000">
            <a:off x="2709552" y="2751676"/>
            <a:ext cx="495090" cy="874683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 rot="5400000">
            <a:off x="9126796" y="2732147"/>
            <a:ext cx="495090" cy="874683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2053" y="3404018"/>
            <a:ext cx="415636" cy="373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a)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92977" y="3479972"/>
            <a:ext cx="2910109" cy="2647101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3244400" y="3413658"/>
            <a:ext cx="432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4192505" y="5336772"/>
            <a:ext cx="1127640" cy="33415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58455" y="3474113"/>
            <a:ext cx="4441439" cy="645492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689" b="9961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5816" y="3673573"/>
            <a:ext cx="225023" cy="207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25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Скругленный прямоугольник 35"/>
          <p:cNvSpPr/>
          <p:nvPr/>
        </p:nvSpPr>
        <p:spPr>
          <a:xfrm rot="10800000">
            <a:off x="4052023" y="3618325"/>
            <a:ext cx="8162925" cy="3238500"/>
          </a:xfrm>
          <a:prstGeom prst="roundRect">
            <a:avLst/>
          </a:prstGeom>
          <a:gradFill flip="none" rotWithShape="1">
            <a:gsLst>
              <a:gs pos="14872">
                <a:srgbClr val="E1FFEB"/>
              </a:gs>
              <a:gs pos="33801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51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-2" y="0"/>
            <a:ext cx="8162925" cy="3238500"/>
          </a:xfrm>
          <a:prstGeom prst="roundRect">
            <a:avLst/>
          </a:prstGeom>
          <a:gradFill flip="none" rotWithShape="1">
            <a:gsLst>
              <a:gs pos="37000">
                <a:srgbClr val="E1FFEB"/>
              </a:gs>
              <a:gs pos="43000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63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2" y="4468483"/>
            <a:ext cx="2191109" cy="2389517"/>
          </a:xfrm>
          <a:prstGeom prst="rect">
            <a:avLst/>
          </a:prstGeom>
        </p:spPr>
      </p:pic>
      <p:grpSp>
        <p:nvGrpSpPr>
          <p:cNvPr id="22" name="Группа 21"/>
          <p:cNvGrpSpPr/>
          <p:nvPr/>
        </p:nvGrpSpPr>
        <p:grpSpPr>
          <a:xfrm>
            <a:off x="0" y="-2960"/>
            <a:ext cx="9172577" cy="1450588"/>
            <a:chOff x="-1" y="-1"/>
            <a:chExt cx="6048375" cy="1371601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285749" y="322602"/>
              <a:ext cx="5762625" cy="1048998"/>
            </a:xfrm>
            <a:prstGeom prst="roundRect">
              <a:avLst/>
            </a:prstGeom>
            <a:solidFill>
              <a:srgbClr val="CEE6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-1" y="-1"/>
              <a:ext cx="5876925" cy="1217210"/>
            </a:xfrm>
            <a:prstGeom prst="roundRect">
              <a:avLst/>
            </a:prstGeom>
            <a:solidFill>
              <a:srgbClr val="88C8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3200" spc="3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Настройка и первый запуск для ОИВ и лесничеств</a:t>
              </a:r>
              <a:endParaRPr lang="ru-RU" sz="3200" spc="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5" name="Рисунок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22983" y="0"/>
            <a:ext cx="869017" cy="895350"/>
          </a:xfrm>
          <a:prstGeom prst="rect">
            <a:avLst/>
          </a:prstGeom>
        </p:spPr>
      </p:pic>
      <p:sp>
        <p:nvSpPr>
          <p:cNvPr id="27" name="Скругленный прямоугольник 26"/>
          <p:cNvSpPr/>
          <p:nvPr/>
        </p:nvSpPr>
        <p:spPr>
          <a:xfrm>
            <a:off x="381128" y="1904684"/>
            <a:ext cx="4280344" cy="1077373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Убедитесь, что уровень обработки указан «по лесничествам» для работы с информацией по землям лесного фонда. При необходимости смените  уровень обработки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53219" y="5106045"/>
            <a:ext cx="4280344" cy="926749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установки программы </a:t>
            </a:r>
            <a:r>
              <a:rPr lang="en-US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приступайте к вводу информации через вкладку главного меню «Ввод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689" b="9961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5746" y="4430454"/>
            <a:ext cx="232109" cy="213771"/>
          </a:xfrm>
          <a:prstGeom prst="rect">
            <a:avLst/>
          </a:prstGeom>
        </p:spPr>
      </p:pic>
      <p:sp>
        <p:nvSpPr>
          <p:cNvPr id="28" name="Скругленный прямоугольник 27"/>
          <p:cNvSpPr/>
          <p:nvPr/>
        </p:nvSpPr>
        <p:spPr>
          <a:xfrm>
            <a:off x="353219" y="3620155"/>
            <a:ext cx="4280344" cy="848071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Раскройте выпадающий список «Уровень обработки информации» кликом мыши по иконке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выделенной красным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6132513" y="3440970"/>
            <a:ext cx="2791422" cy="1382943"/>
            <a:chOff x="5323031" y="3874179"/>
            <a:chExt cx="3503553" cy="1439145"/>
          </a:xfrm>
        </p:grpSpPr>
        <p:pic>
          <p:nvPicPr>
            <p:cNvPr id="30" name="Рисунок 2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323031" y="3874179"/>
              <a:ext cx="3503553" cy="143914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2" name="Рисунок 3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13571" y="4177365"/>
              <a:ext cx="354189" cy="219663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39" name="Стрелка вправо 38"/>
          <p:cNvSpPr/>
          <p:nvPr/>
        </p:nvSpPr>
        <p:spPr>
          <a:xfrm>
            <a:off x="4659350" y="2006028"/>
            <a:ext cx="495090" cy="874683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>
            <a:off x="4594559" y="3615153"/>
            <a:ext cx="495090" cy="874683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>
            <a:off x="4638444" y="5149725"/>
            <a:ext cx="495090" cy="874683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6136152" y="1697617"/>
            <a:ext cx="5277379" cy="1398259"/>
            <a:chOff x="6130474" y="436427"/>
            <a:chExt cx="5277379" cy="1398259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130474" y="436427"/>
              <a:ext cx="5277379" cy="1398259"/>
            </a:xfrm>
            <a:prstGeom prst="rect">
              <a:avLst/>
            </a:prstGeom>
          </p:spPr>
        </p:pic>
        <p:pic>
          <p:nvPicPr>
            <p:cNvPr id="33" name="Рисунок 32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2689" b="99616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57255" y="1547105"/>
              <a:ext cx="232109" cy="213771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4" name="Рисунок 33"/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2689" b="99616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35720" y="503209"/>
              <a:ext cx="262357" cy="241629"/>
            </a:xfrm>
            <a:prstGeom prst="rect">
              <a:avLst/>
            </a:prstGeom>
            <a:ln>
              <a:noFill/>
            </a:ln>
          </p:spPr>
        </p:pic>
        <p:sp>
          <p:nvSpPr>
            <p:cNvPr id="37" name="Прямоугольник 36"/>
            <p:cNvSpPr/>
            <p:nvPr/>
          </p:nvSpPr>
          <p:spPr>
            <a:xfrm>
              <a:off x="6132735" y="436975"/>
              <a:ext cx="2396038" cy="229125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6132822" y="5215545"/>
            <a:ext cx="4239654" cy="1491859"/>
            <a:chOff x="6132822" y="5215545"/>
            <a:chExt cx="4239654" cy="1491859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132822" y="5215545"/>
              <a:ext cx="4239654" cy="1491859"/>
            </a:xfrm>
            <a:prstGeom prst="rect">
              <a:avLst/>
            </a:prstGeom>
          </p:spPr>
        </p:pic>
        <p:pic>
          <p:nvPicPr>
            <p:cNvPr id="35" name="Рисунок 3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0974" y="5481523"/>
              <a:ext cx="282197" cy="211085"/>
            </a:xfrm>
            <a:prstGeom prst="rect">
              <a:avLst/>
            </a:prstGeom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63945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2268</TotalTime>
  <Words>446</Words>
  <Application>Microsoft Office PowerPoint</Application>
  <PresentationFormat>Широкоэкранный</PresentationFormat>
  <Paragraphs>39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Arial Narrow</vt:lpstr>
      <vt:lpstr>Calibri</vt:lpstr>
      <vt:lpstr>Calibri Light</vt:lpstr>
      <vt:lpstr>Times New Roman</vt:lpstr>
      <vt:lpstr>Тема Office</vt:lpstr>
      <vt:lpstr>Презентация PowerPoint</vt:lpstr>
      <vt:lpstr>Оглавление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Установка программы PPP_LesFond</dc:title>
  <dc:creator>Глазова Ирина Александровна</dc:creator>
  <cp:lastModifiedBy>Калуцких Ирина Александровна</cp:lastModifiedBy>
  <cp:revision>154</cp:revision>
  <dcterms:created xsi:type="dcterms:W3CDTF">2024-09-16T12:10:58Z</dcterms:created>
  <dcterms:modified xsi:type="dcterms:W3CDTF">2025-12-22T09:51:30Z</dcterms:modified>
</cp:coreProperties>
</file>